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5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F46E5"/>
              </a:solidFill>
              <a:effectLst/>
            </c:spPr>
          </c:dPt>
          <c:dPt>
            <c:idx val="1"/>
            <c:bubble3D val="0"/>
            <c:spPr>
              <a:solidFill>
                <a:srgbClr val="14B8A6"/>
              </a:solidFill>
              <a:effectLst/>
            </c:spPr>
          </c:dPt>
          <c:dPt>
            <c:idx val="2"/>
            <c:bubble3D val="0"/>
            <c:spPr>
              <a:solidFill>
                <a:srgbClr val="F59E0B"/>
              </a:solidFill>
              <a:effectLst/>
            </c:spPr>
          </c:dPt>
          <c:dPt>
            <c:idx val="3"/>
            <c:bubble3D val="0"/>
            <c:spPr>
              <a:solidFill>
                <a:srgbClr val="E11D63"/>
              </a:solidFill>
              <a:effectLst/>
            </c:spPr>
          </c:dPt>
          <c:dPt>
            <c:idx val="4"/>
            <c:bubble3D val="0"/>
            <c:spPr>
              <a:solidFill>
                <a:srgbClr val="94A3B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Touch ’n Go</c:v>
                </c:pt>
                <c:pt idx="1">
                  <c:v>GrabPay</c:v>
                </c:pt>
                <c:pt idx="2">
                  <c:v>Boost</c:v>
                </c:pt>
                <c:pt idx="3">
                  <c:v>ShopeePay</c:v>
                </c:pt>
                <c:pt idx="4">
                  <c:v>Others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38</c:v>
                </c:pt>
                <c:pt idx="1">
                  <c:v>27</c:v>
                </c:pt>
                <c:pt idx="2">
                  <c:v>18</c:v>
                </c:pt>
                <c:pt idx="3">
                  <c:v>12</c:v>
                </c:pt>
                <c:pt idx="4">
                  <c:v>5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>
              <a:solidFill>
                <a:srgbClr val="141B30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%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Touch ’n Go</c:v>
                  </c:pt>
                  <c:pt idx="1">
                    <c:v>GrabPay</c:v>
                  </c:pt>
                  <c:pt idx="2">
                    <c:v>Boost</c:v>
                  </c:pt>
                  <c:pt idx="3">
                    <c:v>ShopeePay</c:v>
                  </c:pt>
                  <c:pt idx="4">
                    <c:v>Others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</c:v>
                </c:pt>
                <c:pt idx="1">
                  <c:v>27</c:v>
                </c:pt>
                <c:pt idx="2">
                  <c:v>18</c:v>
                </c:pt>
                <c:pt idx="3">
                  <c:v>12</c:v>
                </c:pt>
                <c:pt idx="4">
                  <c:v>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Ridership (’000)</c:v>
                </c:pt>
              </c:strCache>
            </c:strRef>
          </c:tx>
          <c:spPr>
            <a:solidFill>
              <a:srgbClr val="4F46E5"/>
            </a:solidFill>
            <a:ln w="38100" cap="flat">
              <a:solidFill>
                <a:srgbClr val="4F46E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4F46E5"/>
              </a:solidFill>
              <a:ln w="9525" cap="flat">
                <a:solidFill>
                  <a:srgbClr val="4F46E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820</c:v>
                </c:pt>
                <c:pt idx="1">
                  <c:v>760</c:v>
                </c:pt>
                <c:pt idx="2">
                  <c:v>880</c:v>
                </c:pt>
                <c:pt idx="3">
                  <c:v>910</c:v>
                </c:pt>
                <c:pt idx="4">
                  <c:v>890</c:v>
                </c:pt>
                <c:pt idx="5">
                  <c:v>940</c:v>
                </c:pt>
                <c:pt idx="6">
                  <c:v>900</c:v>
                </c:pt>
                <c:pt idx="7">
                  <c:v>970</c:v>
                </c:pt>
                <c:pt idx="8">
                  <c:v>1010</c:v>
                </c:pt>
                <c:pt idx="9">
                  <c:v>1050</c:v>
                </c:pt>
                <c:pt idx="10">
                  <c:v>1080</c:v>
                </c:pt>
                <c:pt idx="11">
                  <c:v>1130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457200"/>
            <a:ext cx="1188720" cy="1188720"/>
          </a:xfrm>
          <a:prstGeom prst="roundRect">
            <a:avLst>
              <a:gd name="adj" fmla="val 26923"/>
            </a:avLst>
          </a:prstGeom>
          <a:solidFill>
            <a:srgbClr val="4F46E5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5029200"/>
            <a:ext cx="822960" cy="822960"/>
          </a:xfrm>
          <a:prstGeom prst="ellipse">
            <a:avLst/>
          </a:prstGeom>
          <a:solidFill>
            <a:srgbClr val="14B8A6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STA191 · FUNDAMENTALS OF DATA VISUALIZATION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Topic 2: Effective Visuals &amp; Reporting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Types I — Table, Points &amp; Lines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Pie, scatter, line, slopegraph and Gantt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61264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89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Suriyati Ujang · UiTM Cawangan Pahang, Kampus Raub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— Points: pie &amp; scatter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Parts of a whole, and relationships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🥧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pie chart — parts of a whole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58368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 6 slices · label every slice · no trends · never 3D.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to rank by angle, though…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only for a few non-overlapping categories.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📊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…the same data as bars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BARS WIN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eye compares aligned lengths easily — ranking is instant. For comparison, choose bars over pie.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baseline = accurate comparison.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✦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scatterplot — a relationship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variable on x, another on y; one dot per observation.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if two things are related, and how.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Pattern: positive, negative, none, or non-linear.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is not proof of cause.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 hours (x) vs CGPA (y): dots rising left-to-right = positive relationship.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Lines, slopegraph &amp; Gantt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over time, and planning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📈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line chart — change over time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continuous data over time at even intervals. No zero baseline needed — the shape is the story.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monthly MRT ridership across a year.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🗓️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Slopegraph &amp; Gantt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Slopegraph — two time points, several categories; slope shows change.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eye jumps to the category that fell.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Gantt — a horizontal-bar project timeline.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 down the side, time across the top, overlaps visible.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IT · YOUR PROJECT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Gantt your case study: topic → data → clean → charts → report → rehearse, across Weeks 5–14.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607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 for a few parts of a whole; bars to compare.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Scatterplot shows relationships between two variables.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 charts show trends over time (no zero baseline).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Slopegraph = two points, clear change.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Gantt charts plan your project.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31520" y="5029200"/>
            <a:ext cx="10698480" cy="1005840"/>
          </a:xfrm>
          <a:prstGeom prst="roundRect">
            <a:avLst>
              <a:gd name="adj" fmla="val 9091"/>
            </a:avLst>
          </a:prstGeom>
          <a:solidFill>
            <a:srgbClr val="4F46E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5029200"/>
            <a:ext cx="10149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terms:  </a:t>
            </a:r>
            <a:pPr indent="0" marL="0">
              <a:buNone/>
            </a:pPr>
            <a:r>
              <a:rPr lang="en-US" sz="13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 (≤6) · scatterplot · positive/negative · line chart · slopegraph · Gantt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Types I — Table, Points &amp; Lines</dc:title>
  <dc:subject>PptxGenJS Presentation</dc:subject>
  <dc:creator>Suriyati Ujang</dc:creator>
  <cp:lastModifiedBy>Suriyati Ujang</cp:lastModifiedBy>
  <cp:revision>1</cp:revision>
  <dcterms:created xsi:type="dcterms:W3CDTF">2026-07-29T01:40:14Z</dcterms:created>
  <dcterms:modified xsi:type="dcterms:W3CDTF">2026-07-29T01:40:14Z</dcterms:modified>
</cp:coreProperties>
</file>